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3"/>
  </p:notesMasterIdLst>
  <p:handoutMasterIdLst>
    <p:handoutMasterId r:id="rId144"/>
  </p:handoutMasterIdLst>
  <p:sldIdLst>
    <p:sldId id="1463" r:id="rId6"/>
    <p:sldId id="1523" r:id="rId7"/>
    <p:sldId id="1643" r:id="rId8"/>
    <p:sldId id="1472" r:id="rId9"/>
    <p:sldId id="1473" r:id="rId10"/>
    <p:sldId id="1500" r:id="rId11"/>
    <p:sldId id="1477" r:id="rId12"/>
    <p:sldId id="1503" r:id="rId13"/>
    <p:sldId id="1502" r:id="rId14"/>
    <p:sldId id="1494" r:id="rId15"/>
    <p:sldId id="1507" r:id="rId16"/>
    <p:sldId id="1508" r:id="rId17"/>
    <p:sldId id="1505" r:id="rId18"/>
    <p:sldId id="1506" r:id="rId19"/>
    <p:sldId id="1648" r:id="rId20"/>
    <p:sldId id="1504" r:id="rId21"/>
    <p:sldId id="1642" r:id="rId22"/>
    <p:sldId id="1525" r:id="rId23"/>
    <p:sldId id="1509" r:id="rId24"/>
    <p:sldId id="1644" r:id="rId25"/>
    <p:sldId id="1510" r:id="rId26"/>
    <p:sldId id="1513" r:id="rId27"/>
    <p:sldId id="1587" r:id="rId28"/>
    <p:sldId id="1588" r:id="rId29"/>
    <p:sldId id="1514" r:id="rId30"/>
    <p:sldId id="1515" r:id="rId31"/>
    <p:sldId id="1517" r:id="rId32"/>
    <p:sldId id="1518" r:id="rId33"/>
    <p:sldId id="1519" r:id="rId34"/>
    <p:sldId id="1613" r:id="rId35"/>
    <p:sldId id="1520" r:id="rId36"/>
    <p:sldId id="1521" r:id="rId37"/>
    <p:sldId id="1527" r:id="rId38"/>
    <p:sldId id="1528" r:id="rId39"/>
    <p:sldId id="1529" r:id="rId40"/>
    <p:sldId id="1530" r:id="rId41"/>
    <p:sldId id="1531" r:id="rId42"/>
    <p:sldId id="1532" r:id="rId43"/>
    <p:sldId id="1534" r:id="rId44"/>
    <p:sldId id="1547" r:id="rId45"/>
    <p:sldId id="1535" r:id="rId46"/>
    <p:sldId id="1537" r:id="rId47"/>
    <p:sldId id="1536" r:id="rId48"/>
    <p:sldId id="1533" r:id="rId49"/>
    <p:sldId id="1538" r:id="rId50"/>
    <p:sldId id="1539" r:id="rId51"/>
    <p:sldId id="1540" r:id="rId52"/>
    <p:sldId id="1541" r:id="rId53"/>
    <p:sldId id="1542" r:id="rId54"/>
    <p:sldId id="1543" r:id="rId55"/>
    <p:sldId id="1544" r:id="rId56"/>
    <p:sldId id="1545" r:id="rId57"/>
    <p:sldId id="1548" r:id="rId58"/>
    <p:sldId id="1550" r:id="rId59"/>
    <p:sldId id="1549" r:id="rId60"/>
    <p:sldId id="1551" r:id="rId61"/>
    <p:sldId id="1552" r:id="rId62"/>
    <p:sldId id="1553" r:id="rId63"/>
    <p:sldId id="1554"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3" r:id="rId85"/>
    <p:sldId id="1574"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49" r:id="rId107"/>
    <p:sldId id="1603" r:id="rId108"/>
    <p:sldId id="1604" r:id="rId109"/>
    <p:sldId id="1605" r:id="rId110"/>
    <p:sldId id="1606" r:id="rId111"/>
    <p:sldId id="1650" r:id="rId112"/>
    <p:sldId id="1607" r:id="rId113"/>
    <p:sldId id="1609" r:id="rId114"/>
    <p:sldId id="1598" r:id="rId115"/>
    <p:sldId id="1610" r:id="rId116"/>
    <p:sldId id="1618" r:id="rId117"/>
    <p:sldId id="1611" r:id="rId118"/>
    <p:sldId id="1614" r:id="rId119"/>
    <p:sldId id="1615" r:id="rId120"/>
    <p:sldId id="1616" r:id="rId121"/>
    <p:sldId id="1647" r:id="rId122"/>
    <p:sldId id="1617" r:id="rId123"/>
    <p:sldId id="1620" r:id="rId124"/>
    <p:sldId id="1621" r:id="rId125"/>
    <p:sldId id="1612" r:id="rId126"/>
    <p:sldId id="1624" r:id="rId127"/>
    <p:sldId id="1625" r:id="rId128"/>
    <p:sldId id="1626" r:id="rId129"/>
    <p:sldId id="1627" r:id="rId130"/>
    <p:sldId id="1629" r:id="rId131"/>
    <p:sldId id="1630" r:id="rId132"/>
    <p:sldId id="1628" r:id="rId133"/>
    <p:sldId id="1633" r:id="rId134"/>
    <p:sldId id="1637" r:id="rId135"/>
    <p:sldId id="1645" r:id="rId136"/>
    <p:sldId id="1651" r:id="rId137"/>
    <p:sldId id="1653" r:id="rId138"/>
    <p:sldId id="1638" r:id="rId139"/>
    <p:sldId id="1640" r:id="rId140"/>
    <p:sldId id="1641" r:id="rId141"/>
    <p:sldId id="1471" r:id="rId1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187" autoAdjust="0"/>
  </p:normalViewPr>
  <p:slideViewPr>
    <p:cSldViewPr>
      <p:cViewPr>
        <p:scale>
          <a:sx n="88" d="100"/>
          <a:sy n="88" d="100"/>
        </p:scale>
        <p:origin x="66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handoutMaster" Target="handoutMasters/handoutMaster1.xml"/><Relationship Id="rId149"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1/26/2017 5:40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1/26/2017 5:39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1/26/2017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0.643. Your figure will be slightly different because of randomness in the simulator.</a:t>
            </a:r>
          </a:p>
          <a:p>
            <a:r>
              <a:rPr lang="en-US" sz="1800" i="1" dirty="0"/>
              <a:t>In the simplest interpretation, if 50% of customers would want each of the two offers, machine learning allows us to predict the correct offer for 64.3%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4924425"/>
          </a:xfrm>
        </p:spPr>
        <p:txBody>
          <a:bodyPr/>
          <a:lstStyle/>
          <a:p>
            <a:pPr marL="0" indent="0">
              <a:buNone/>
            </a:pPr>
            <a:r>
              <a:rPr lang="en-US" i="1" dirty="0"/>
              <a:t>We deploy a web service to allow the bot running our trained model on new interactions, and issue the offer predicted to be the most likely to be accepted.</a:t>
            </a:r>
          </a:p>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496889"/>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a:t>
            </a:r>
          </a:p>
          <a:p>
            <a:r>
              <a:rPr lang="en-US" sz="1800" dirty="0"/>
              <a:t>Select a login and password</a:t>
            </a:r>
          </a:p>
          <a:p>
            <a:pPr lvl="1"/>
            <a:r>
              <a:rPr lang="en-US" sz="1600" dirty="0"/>
              <a:t>Avoid using equals “=“ or semicolon “;” in password</a:t>
            </a:r>
          </a:p>
          <a:p>
            <a:pPr lvl="1"/>
            <a:r>
              <a:rPr lang="en-US" sz="1600"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a:t>(100), </a:t>
            </a:r>
            <a:endParaRPr lang="en-GB" sz="900" dirty="0"/>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5201424"/>
          </a:xfrm>
        </p:spPr>
        <p:txBody>
          <a:bodyPr/>
          <a:lstStyle/>
          <a:p>
            <a:pPr marL="0" indent="0">
              <a:buNone/>
            </a:pPr>
            <a:r>
              <a:rPr lang="en-US" i="1" dirty="0"/>
              <a:t>We create a Data Factory pipeline to orchestrate data movement and transformation (using U-SQL jobs).</a:t>
            </a:r>
          </a:p>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016758"/>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a:t>
            </a:r>
            <a:br>
              <a:rPr lang="en-US" dirty="0"/>
            </a:br>
            <a:r>
              <a:rPr lang="en-US" dirty="0">
                <a:latin typeface="Lucida Console" panose="020B0609040504020204" pitchFamily="49" charset="0"/>
              </a:rPr>
              <a:t>2017-01-20</a:t>
            </a:r>
            <a:br>
              <a:rPr lang="en-US" dirty="0">
                <a:latin typeface="Lucida Console" panose="020B0609040504020204" pitchFamily="49" charset="0"/>
              </a:rPr>
            </a:br>
            <a:r>
              <a:rPr lang="en-US" dirty="0"/>
              <a:t>This will allow the pipeline to run immediately over the data collected yesterday. (If you enter today’s date, the pipeline will only run the next night at midnight).</a:t>
            </a:r>
          </a:p>
          <a:p>
            <a:r>
              <a:rPr lang="en-US" dirty="0"/>
              <a:t>Save the file.</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a:t>
            </a:r>
            <a:r>
              <a:rPr lang="en-US" sz="2400" dirty="0"/>
              <a:t>to allow deep insights,</a:t>
            </a:r>
            <a:r>
              <a:rPr lang="en-US" sz="2400" dirty="0"/>
              <a:t>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a:t>
            </a:r>
            <a:r>
              <a:rPr lang="en-US" dirty="0"/>
              <a:t>only </a:t>
            </a:r>
            <a:r>
              <a:rPr lang="en-US" dirty="0"/>
              <a:t>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5613845"/>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r>
              <a:rPr lang="en-US" sz="2800" dirty="0"/>
              <a:t>Azure Subscription (e.g. from MSDN or free trial)</a:t>
            </a:r>
          </a:p>
          <a:p>
            <a:pPr marL="571500" indent="-571500">
              <a:buFont typeface="Arial" panose="020B0604020202020204" pitchFamily="34" charset="0"/>
              <a:buChar char="•"/>
            </a:pPr>
            <a:r>
              <a:rPr lang="en-US" sz="2800" dirty="0"/>
              <a:t>Power BI Subscription (free tier is OK)</a:t>
            </a:r>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a:xfrm>
            <a:off x="183263" y="1394165"/>
            <a:ext cx="3566121" cy="4862870"/>
          </a:xfrm>
        </p:spPr>
        <p:txBody>
          <a:bodyPr/>
          <a:lstStyle/>
          <a:p>
            <a:pPr marL="0" indent="0">
              <a:buNone/>
            </a:pPr>
            <a:r>
              <a:rPr lang="en-US" i="1" dirty="0"/>
              <a:t>We create a resource group as a holder for the various resources we will create in this hackathon. </a:t>
            </a:r>
            <a:r>
              <a:rPr lang="en-US" i="1" dirty="0"/>
              <a:t>We will create all resources in this resource group.</a:t>
            </a:r>
            <a:endParaRPr lang="en-US" i="1" dirty="0"/>
          </a:p>
          <a:p>
            <a:r>
              <a:rPr lang="en-US" dirty="0"/>
              <a:t>Go to Resource groups </a:t>
            </a:r>
            <a:r>
              <a:rPr lang="en-US" dirty="0">
                <a:sym typeface="Wingdings" panose="05000000000000000000" pitchFamily="2" charset="2"/>
              </a:rPr>
              <a:t></a:t>
            </a:r>
            <a:r>
              <a:rPr lang="en-US" dirty="0"/>
              <a:t> Add</a:t>
            </a:r>
          </a:p>
          <a:p>
            <a:r>
              <a:rPr lang="en-US" dirty="0"/>
              <a:t>Enter name </a:t>
            </a:r>
            <a:r>
              <a:rPr lang="en-US" dirty="0" err="1">
                <a:latin typeface="Lucida Console" panose="020B0609040504020204" pitchFamily="49" charset="0"/>
              </a:rPr>
              <a:t>CISBot</a:t>
            </a:r>
            <a:endParaRPr lang="en-US" dirty="0">
              <a:latin typeface="Lucida Console" panose="020B0609040504020204" pitchFamily="49" charset="0"/>
            </a:endParaRPr>
          </a:p>
          <a:p>
            <a:r>
              <a:rPr lang="en-US" dirty="0"/>
              <a:t>Select a location where Data Lake is available (</a:t>
            </a:r>
            <a:r>
              <a:rPr lang="en-US" dirty="0">
                <a:hlinkClick r:id="rId5"/>
              </a:rPr>
              <a:t>https://azure.microsoft.com/en-us/pricing/details/data-lake-store</a:t>
            </a:r>
            <a:r>
              <a:rPr lang="en-US" dirty="0"/>
              <a:t>)</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a:xfrm>
            <a:off x="183263" y="1394165"/>
            <a:ext cx="3566121" cy="2923877"/>
          </a:xfrm>
        </p:spPr>
        <p:txBody>
          <a:bodyPr/>
          <a:lstStyle/>
          <a:p>
            <a:pPr marL="0" indent="0">
              <a:buNone/>
            </a:pPr>
            <a:r>
              <a:rPr lang="en-US" i="1" dirty="0"/>
              <a:t>We create a storage account to store various datasets and scripts as blobs.</a:t>
            </a:r>
          </a:p>
          <a:p>
            <a:r>
              <a:rPr lang="en-US" dirty="0"/>
              <a:t>Go to New </a:t>
            </a:r>
            <a:r>
              <a:rPr lang="en-US" dirty="0">
                <a:sym typeface="Wingdings" panose="05000000000000000000" pitchFamily="2" charset="2"/>
              </a:rPr>
              <a:t></a:t>
            </a:r>
            <a:r>
              <a:rPr lang="en-US" dirty="0"/>
              <a:t> Storage </a:t>
            </a:r>
            <a:r>
              <a:rPr lang="en-US" dirty="0">
                <a:sym typeface="Wingdings" panose="05000000000000000000" pitchFamily="2" charset="2"/>
              </a:rPr>
              <a:t></a:t>
            </a:r>
            <a:r>
              <a:rPr lang="en-US" dirty="0"/>
              <a:t> Storage account</a:t>
            </a:r>
          </a:p>
          <a:p>
            <a:r>
              <a:rPr lang="en-US" dirty="0"/>
              <a:t>Enter a unique name</a:t>
            </a:r>
          </a:p>
          <a:p>
            <a:r>
              <a:rPr lang="en-US" dirty="0"/>
              <a:t>Select the resource group </a:t>
            </a:r>
            <a:r>
              <a:rPr lang="en-US" dirty="0" err="1"/>
              <a:t>CISBot</a:t>
            </a:r>
            <a:endParaRPr lang="en-US" dirty="0"/>
          </a:p>
          <a:p>
            <a:r>
              <a:rPr lang="en-US" dirty="0"/>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Click + Container</a:t>
            </a:r>
          </a:p>
          <a:p>
            <a:r>
              <a:rPr lang="en-US" dirty="0"/>
              <a:t>Enter name</a:t>
            </a:r>
            <a:br>
              <a:rPr lang="en-US" dirty="0"/>
            </a:br>
            <a:r>
              <a:rPr lang="en-US" dirty="0" err="1">
                <a:latin typeface="Lucida Console" panose="020B0609040504020204" pitchFamily="49" charset="0"/>
              </a:rPr>
              <a:t>adf</a:t>
            </a:r>
            <a:r>
              <a:rPr lang="en-US" dirty="0">
                <a:latin typeface="Lucida Console" panose="020B0609040504020204" pitchFamily="49" charset="0"/>
              </a:rPr>
              <a:t>-resources</a:t>
            </a:r>
          </a:p>
          <a:p>
            <a:r>
              <a:rPr lang="en-US" dirty="0"/>
              <a:t>Click Create</a:t>
            </a:r>
          </a:p>
          <a:p>
            <a:r>
              <a:rPr lang="en-US" dirty="0"/>
              <a:t>Create a second container with name</a:t>
            </a:r>
            <a:br>
              <a:rPr lang="en-US" dirty="0"/>
            </a:br>
            <a:r>
              <a:rPr lang="en-US" dirty="0">
                <a:latin typeface="Lucida Console" panose="020B0609040504020204" pitchFamily="49" charset="0"/>
              </a:rPr>
              <a:t>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4093428"/>
          </a:xfrm>
        </p:spPr>
        <p:txBody>
          <a:bodyPr/>
          <a:lstStyle/>
          <a:p>
            <a:pPr marL="0" indent="0">
              <a:buNone/>
            </a:pPr>
            <a:r>
              <a:rPr lang="en-US" i="1" dirty="0"/>
              <a:t>We create a Data Lake Analytics account to run U-SQL jobs. This will also create a Data Lake Store.</a:t>
            </a:r>
          </a:p>
          <a:p>
            <a:r>
              <a:rPr lang="en-US" dirty="0"/>
              <a:t>Go to New </a:t>
            </a:r>
            <a:r>
              <a:rPr lang="en-US" dirty="0">
                <a:sym typeface="Wingdings" panose="05000000000000000000" pitchFamily="2" charset="2"/>
              </a:rPr>
              <a:t></a:t>
            </a:r>
            <a:r>
              <a:rPr lang="en-US" dirty="0"/>
              <a:t> Intelligence and Analytics </a:t>
            </a:r>
            <a:r>
              <a:rPr lang="en-US" dirty="0">
                <a:sym typeface="Wingdings" panose="05000000000000000000" pitchFamily="2" charset="2"/>
              </a:rPr>
              <a:t></a:t>
            </a:r>
            <a:r>
              <a:rPr lang="en-US" dirty="0"/>
              <a: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5078313"/>
          </a:xfrm>
        </p:spPr>
        <p:txBody>
          <a:bodyPr/>
          <a:lstStyle/>
          <a:p>
            <a:pPr marL="0" indent="0">
              <a:buNone/>
            </a:pPr>
            <a:r>
              <a:rPr lang="en-US" i="1" dirty="0"/>
              <a:t>Data Lake Analytics comes with an XML parser, but parsing JSON requires a custom extension. We add it to our account.</a:t>
            </a:r>
            <a:endParaRPr lang="en-US" dirty="0"/>
          </a:p>
          <a:p>
            <a:r>
              <a:rPr lang="en-US" dirty="0"/>
              <a:t>Open the Cloud Explorer view in Visual Studio. Enter your credentials for your Azure account if needed</a:t>
            </a:r>
          </a:p>
          <a:p>
            <a:r>
              <a:rPr lang="en-US" dirty="0"/>
              <a:t>Under your Data Lake Analytics account </a:t>
            </a:r>
            <a:r>
              <a:rPr lang="en-US" dirty="0">
                <a:sym typeface="Wingdings" panose="05000000000000000000" pitchFamily="2" charset="2"/>
              </a:rPr>
              <a:t> </a:t>
            </a:r>
            <a:r>
              <a:rPr lang="en-US" dirty="0"/>
              <a:t>Databases </a:t>
            </a:r>
            <a:r>
              <a:rPr lang="en-US" dirty="0">
                <a:sym typeface="Wingdings" panose="05000000000000000000" pitchFamily="2" charset="2"/>
              </a:rPr>
              <a:t></a:t>
            </a:r>
            <a:r>
              <a:rPr lang="en-US" dirty="0"/>
              <a: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862870"/>
          </a:xfrm>
        </p:spPr>
        <p:txBody>
          <a:bodyPr/>
          <a:lstStyle/>
          <a:p>
            <a:pPr marL="0" indent="0">
              <a:buNone/>
            </a:pPr>
            <a:r>
              <a:rPr lang="en-US" i="1" dirty="0"/>
              <a:t>We install cognitive extensions for text analytics,</a:t>
            </a:r>
          </a:p>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a future release,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3847207"/>
          </a:xfrm>
        </p:spPr>
        <p:txBody>
          <a:bodyPr/>
          <a:lstStyle/>
          <a:p>
            <a:pPr marL="0" indent="0">
              <a:buNone/>
            </a:pPr>
            <a:r>
              <a:rPr lang="en-US" i="1" dirty="0"/>
              <a:t>Azure ML can’t connect directly to Data Lake Store (yet), so we will have our Data Lake job write out data for Azure ML to Blob storage. This requires connecting our </a:t>
            </a:r>
            <a:r>
              <a:rPr lang="en-US" i="1" dirty="0"/>
              <a:t>Data Lake Analytics account to our </a:t>
            </a:r>
            <a:r>
              <a:rPr lang="en-US" i="1" dirty="0"/>
              <a:t>storage account.</a:t>
            </a:r>
          </a:p>
          <a:p>
            <a:r>
              <a:rPr lang="en-US" dirty="0"/>
              <a:t>Under your Data Lake Analytics account, select SETTINGS </a:t>
            </a:r>
            <a:r>
              <a:rPr lang="en-US" dirty="0">
                <a:sym typeface="Wingdings" panose="05000000000000000000" pitchFamily="2" charset="2"/>
              </a:rPr>
              <a:t></a:t>
            </a:r>
            <a:r>
              <a:rPr lang="en-US" dirty="0"/>
              <a: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4832092"/>
          </a:xfrm>
        </p:spPr>
        <p:txBody>
          <a:bodyPr/>
          <a:lstStyle/>
          <a:p>
            <a:pPr marL="0" indent="0">
              <a:buNone/>
            </a:pPr>
            <a:r>
              <a:rPr lang="en-US" i="1" dirty="0"/>
              <a:t>We create an Event Hub, the component for ingestion and transient storage of events for consumption by Stream Analytics. </a:t>
            </a:r>
          </a:p>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Enter name </a:t>
            </a:r>
            <a:r>
              <a:rPr lang="en-US" dirty="0" err="1">
                <a:latin typeface="Lucida Console" panose="020B0609040504020204" pitchFamily="49" charset="0"/>
              </a:rPr>
              <a:t>sendFromBot</a:t>
            </a:r>
            <a:endParaRPr lang="en-US" dirty="0">
              <a:latin typeface="Lucida Console" panose="020B0609040504020204" pitchFamily="49" charset="0"/>
            </a:endParaRPr>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1237262"/>
          </a:xfrm>
        </p:spPr>
        <p:txBody>
          <a:bodyPr/>
          <a:lstStyle/>
          <a:p>
            <a:r>
              <a:rPr lang="en-US" dirty="0"/>
              <a:t>Now add another policy with name </a:t>
            </a:r>
            <a:r>
              <a:rPr lang="en-US" sz="1600" dirty="0" err="1">
                <a:latin typeface="Lucida Console" panose="020B0609040504020204" pitchFamily="49" charset="0"/>
              </a:rPr>
              <a:t>listenIntoStreamAnalytics</a:t>
            </a:r>
            <a:r>
              <a:rPr lang="en-US" sz="1600" dirty="0"/>
              <a:t> </a:t>
            </a:r>
            <a:r>
              <a:rPr lang="en-US" dirty="0"/>
              <a:t>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4825937"/>
          </a:xfrm>
        </p:spPr>
        <p:txBody>
          <a:bodyPr/>
          <a:lstStyle/>
          <a:p>
            <a:pPr marL="0" indent="0">
              <a:buNone/>
            </a:pPr>
            <a:r>
              <a:rPr lang="en-US" sz="1800" i="1" dirty="0"/>
              <a:t>Logic Apps don’t have a native connector to Event Hubs (yet), so we create a Function App to relay messages*. </a:t>
            </a:r>
          </a:p>
          <a:p>
            <a:r>
              <a:rPr lang="en-US" sz="1800" dirty="0"/>
              <a:t>Go to New </a:t>
            </a:r>
            <a:r>
              <a:rPr lang="en-US" sz="1800" dirty="0">
                <a:sym typeface="Wingdings" panose="05000000000000000000" pitchFamily="2" charset="2"/>
              </a:rPr>
              <a:t> Search for “Function”  Select Function App</a:t>
            </a:r>
          </a:p>
          <a:p>
            <a:r>
              <a:rPr lang="en-US" sz="1800" dirty="0">
                <a:sym typeface="Wingdings" panose="05000000000000000000" pitchFamily="2" charset="2"/>
              </a:rPr>
              <a:t>Click Create</a:t>
            </a:r>
          </a:p>
          <a:p>
            <a:r>
              <a:rPr lang="en-US" sz="1800" dirty="0"/>
              <a:t>Enter a name</a:t>
            </a:r>
          </a:p>
          <a:p>
            <a:r>
              <a:rPr lang="en-US" sz="1800" dirty="0"/>
              <a:t>Select your resource group</a:t>
            </a:r>
          </a:p>
          <a:p>
            <a:r>
              <a:rPr lang="en-US" sz="1800" dirty="0"/>
              <a:t>Select your location</a:t>
            </a:r>
          </a:p>
          <a:p>
            <a:r>
              <a:rPr lang="en-US" sz="1800" dirty="0"/>
              <a:t>Click Create</a:t>
            </a:r>
          </a:p>
          <a:p>
            <a:endParaRPr lang="en-US" sz="1800" dirty="0"/>
          </a:p>
          <a:p>
            <a:pPr marL="0" indent="0">
              <a:buNone/>
            </a:pPr>
            <a:r>
              <a:rPr lang="en-US" sz="1400" dirty="0"/>
              <a:t>*We could easily call the Event Hub REST API from the Logic App, but it’s useful to learn about Function Apps as they are a powerful and versatile component (‘</a:t>
            </a:r>
            <a:r>
              <a:rPr lang="en-US" sz="1400" dirty="0" err="1"/>
              <a:t>serverless</a:t>
            </a:r>
            <a:r>
              <a:rPr lang="en-US" sz="1400" dirty="0"/>
              <a:t> computing’)</a:t>
            </a:r>
            <a:endParaRPr lang="en-GB" sz="1800"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770537"/>
          </a:xfrm>
        </p:spPr>
        <p:txBody>
          <a:bodyPr/>
          <a:lstStyle/>
          <a:p>
            <a:pPr marL="0" indent="0">
              <a:buNone/>
            </a:pPr>
            <a:r>
              <a:rPr lang="en-US" i="1" dirty="0"/>
              <a:t>We create a Logic App, i.e. an integration workflow that will be run text analytics on bot messages and forward them.</a:t>
            </a:r>
          </a:p>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Enter the name and key of the Cognitive Service, that you copied in a previous step</a:t>
            </a:r>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As input for the Detect Sentiment action, select the text field</a:t>
            </a:r>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201424"/>
          </a:xfrm>
        </p:spPr>
        <p:txBody>
          <a:bodyPr/>
          <a:lstStyle/>
          <a:p>
            <a:pPr marL="0" indent="0">
              <a:buNone/>
            </a:pPr>
            <a:r>
              <a:rPr lang="en-US" i="1" dirty="0"/>
              <a:t>We create a Stream Analytics job, that pulls bot messages from the Event Hub and store them in the Data Lake Store. In addition, it computes average sentiment over a time window and forwards that data to Power BI for real-time dashboarding.</a:t>
            </a:r>
          </a:p>
          <a:p>
            <a:r>
              <a:rPr lang="en-US" dirty="0"/>
              <a:t>Go to New </a:t>
            </a:r>
            <a:r>
              <a:rPr lang="en-US" dirty="0">
                <a:sym typeface="Wingdings" panose="05000000000000000000" pitchFamily="2" charset="2"/>
              </a:rPr>
              <a:t></a:t>
            </a:r>
            <a:r>
              <a:rPr lang="en-US" dirty="0"/>
              <a:t> Internet of Things </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latin typeface="Lucida Console" panose="020B0609040504020204" pitchFamily="49" charset="0"/>
              </a:rPr>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2" y="1394165"/>
            <a:ext cx="3931877" cy="3884140"/>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latin typeface="Lucida Console" panose="020B0609040504020204" pitchFamily="49" charset="0"/>
              </a:rPr>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sz="1600" dirty="0" err="1">
                <a:latin typeface="Lucida Console" panose="020B0609040504020204" pitchFamily="49" charset="0"/>
              </a:rPr>
              <a:t>botdata</a:t>
            </a:r>
            <a:r>
              <a:rPr lang="en-GB" sz="1600" dirty="0">
                <a:latin typeface="Lucida Console" panose="020B0609040504020204" pitchFamily="49" charset="0"/>
              </a:rPr>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77985"/>
          </a:xfrm>
        </p:spPr>
        <p:txBody>
          <a:bodyPr/>
          <a:lstStyle/>
          <a:p>
            <a:pPr marL="0" indent="0">
              <a:buNone/>
            </a:pPr>
            <a:r>
              <a:rPr lang="en-US" i="1" dirty="0"/>
              <a:t>We create the bot, as a web application based on the open-source bot framework for interactive conversations.</a:t>
            </a:r>
          </a:p>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GB" dirty="0"/>
              <a:t>Generating </a:t>
            </a:r>
            <a:r>
              <a:rPr lang="en-GB" dirty="0"/>
              <a:t>the bot will take a few minutes</a:t>
            </a:r>
            <a:r>
              <a:rPr lang="en-GB" dirty="0"/>
              <a:t>.</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dirty="0"/>
              <a:t>Replace the content with the content of the file Resources/Bot/</a:t>
            </a:r>
            <a:r>
              <a:rPr lang="en-US" dirty="0" err="1"/>
              <a:t>BasicLuisDialog.csx</a:t>
            </a:r>
            <a:endParaRPr lang="en-US" dirty="0"/>
          </a:p>
          <a:p>
            <a:r>
              <a:rPr lang="en-US" dirty="0"/>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pPr marL="0" indent="0">
              <a:buNone/>
            </a:pPr>
            <a:r>
              <a:rPr lang="en-US" i="1" dirty="0"/>
              <a:t>The hackathon files include a PowerShell script that simulates a few hundred human interactions with the bot. To communicate with the bot, the script requires a Web Chat channel access key.</a:t>
            </a:r>
          </a:p>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4185761"/>
          </a:xfrm>
        </p:spPr>
        <p:txBody>
          <a:bodyPr/>
          <a:lstStyle/>
          <a:p>
            <a:pPr marL="0" indent="0">
              <a:buNone/>
            </a:pPr>
            <a:r>
              <a:rPr lang="en-US" i="1" dirty="0"/>
              <a:t>The bot has forwarded text from the simulator to LUIS for language understanding. Since your LUIS application is currently untrained, LUIS has retained all utterances for you to label.</a:t>
            </a:r>
            <a:endParaRPr lang="en-US" dirty="0"/>
          </a:p>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(1/2)</a:t>
            </a:r>
            <a:endParaRPr lang="en-GB" dirty="0"/>
          </a:p>
        </p:txBody>
      </p:sp>
      <p:sp>
        <p:nvSpPr>
          <p:cNvPr id="4" name="Content Placeholder 3"/>
          <p:cNvSpPr>
            <a:spLocks noGrp="1"/>
          </p:cNvSpPr>
          <p:nvPr>
            <p:ph sz="quarter" idx="11"/>
          </p:nvPr>
        </p:nvSpPr>
        <p:spPr>
          <a:xfrm>
            <a:off x="183263" y="1394165"/>
            <a:ext cx="3566121" cy="3693319"/>
          </a:xfrm>
        </p:spPr>
        <p:txBody>
          <a:bodyPr/>
          <a:lstStyle/>
          <a:p>
            <a:pPr marL="0" indent="0">
              <a:buNone/>
            </a:pPr>
            <a:r>
              <a:rPr lang="en-US" i="1" dirty="0"/>
              <a:t>We’re almost done with Phase 1. We now create a Power BI dashboard to display real-time sentiment from Stream Analytics.</a:t>
            </a:r>
          </a:p>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(2/2)</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a:t>
            </a:r>
            <a:br>
              <a:rPr lang="en-US" dirty="0"/>
            </a:br>
            <a:r>
              <a:rPr lang="en-US" dirty="0">
                <a:latin typeface="Lucida Console" panose="020B0609040504020204" pitchFamily="49" charset="0"/>
              </a:rPr>
              <a:t>Bot </a:t>
            </a:r>
            <a:r>
              <a:rPr lang="en-US" dirty="0" err="1">
                <a:latin typeface="Lucida Console" panose="020B0609040504020204" pitchFamily="49" charset="0"/>
              </a:rPr>
              <a:t>realtime</a:t>
            </a:r>
            <a:r>
              <a:rPr lang="en-US" dirty="0">
                <a:latin typeface="Lucida Console" panose="020B0609040504020204" pitchFamily="49" charset="0"/>
              </a:rPr>
              <a:t> data</a:t>
            </a:r>
          </a:p>
          <a:p>
            <a:r>
              <a:rPr lang="en-US" dirty="0"/>
              <a:t>Click the Pin icon on the chart, and pin the visual to a new dashboard named</a:t>
            </a:r>
            <a:br>
              <a:rPr lang="en-US" dirty="0"/>
            </a:br>
            <a:r>
              <a:rPr lang="en-US" dirty="0">
                <a:latin typeface="Lucida Console" panose="020B0609040504020204" pitchFamily="49" charset="0"/>
              </a:rPr>
              <a:t>Bot data</a:t>
            </a:r>
            <a:endParaRPr lang="en-GB" dirty="0">
              <a:latin typeface="Lucida Console" panose="020B0609040504020204" pitchFamily="49"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78313"/>
          </a:xfrm>
        </p:spPr>
        <p:txBody>
          <a:bodyPr/>
          <a:lstStyle/>
          <a:p>
            <a:pPr marL="0" indent="0">
              <a:buNone/>
            </a:pPr>
            <a:r>
              <a:rPr lang="en-US" i="1" dirty="0"/>
              <a:t>We create a U-SQL job to process archived messages into a table containing one line for each observed interaction (pair of offer made and response received). </a:t>
            </a:r>
          </a:p>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pPr marL="0" indent="0">
              <a:buNone/>
            </a:pPr>
            <a:r>
              <a:rPr lang="en-US" i="1" dirty="0"/>
              <a:t>We create a workspace for our Azure ML experiment.</a:t>
            </a:r>
          </a:p>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38102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a:t>
            </a:r>
            <a:br>
              <a:rPr lang="en-US" dirty="0">
                <a:sym typeface="Wingdings" panose="05000000000000000000" pitchFamily="2" charset="2"/>
              </a:rPr>
            </a:br>
            <a:r>
              <a:rPr lang="en-GB" dirty="0">
                <a:latin typeface="Lucida Console" panose="020B0609040504020204" pitchFamily="49" charset="0"/>
                <a:sym typeface="Wingdings" panose="05000000000000000000" pitchFamily="2" charset="2"/>
              </a:rPr>
              <a:t>intent, product, offer, outcome</a:t>
            </a:r>
            <a:r>
              <a:rPr lang="en-US" dirty="0">
                <a:latin typeface="Lucida Console" panose="020B0609040504020204" pitchFamily="49" charset="0"/>
              </a:rPr>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a:t>
            </a:r>
            <a:r>
              <a:rPr lang="en-US" dirty="0">
                <a:latin typeface="Lucida Console" panose="020B0609040504020204" pitchFamily="49" charset="0"/>
                <a:sym typeface="Wingdings" panose="05000000000000000000" pitchFamily="2" charset="2"/>
              </a:rPr>
              <a:t>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50FEDE4-E73B-450F-BBD5-44F97AAF5DC7}">
  <ds:schemaRefs>
    <ds:schemaRef ds:uri="http://schemas.microsoft.com/sharepoint/v3/contenttype/forms"/>
  </ds:schemaRefs>
</ds:datastoreItem>
</file>

<file path=customXml/itemProps3.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25267</TotalTime>
  <Words>6877</Words>
  <Application>Microsoft Office PowerPoint</Application>
  <PresentationFormat>Custom</PresentationFormat>
  <Paragraphs>694</Paragraphs>
  <Slides>137</Slides>
  <Notes>12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137</vt:i4>
      </vt:variant>
    </vt:vector>
  </HeadingPairs>
  <TitlesOfParts>
    <vt:vector size="14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Part 1: Customer story</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Solution implemented at this point</vt:lpstr>
      <vt:lpstr>Interlude: monitoring Azure resources</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610</cp:revision>
  <dcterms:created xsi:type="dcterms:W3CDTF">2014-06-10T19:28:25Z</dcterms:created>
  <dcterms:modified xsi:type="dcterms:W3CDTF">2017-01-26T18:10:58Z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